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7" r:id="rId3"/>
    <p:sldId id="256" r:id="rId4"/>
    <p:sldId id="260" r:id="rId5"/>
    <p:sldId id="259" r:id="rId6"/>
    <p:sldId id="258" r:id="rId7"/>
    <p:sldId id="261" r:id="rId8"/>
    <p:sldId id="262" r:id="rId9"/>
    <p:sldId id="263" r:id="rId10"/>
    <p:sldId id="26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8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5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36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62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81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98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79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89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68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98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21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9A938-BFB8-4066-8CC2-5C2DB7273AEF}" type="datetimeFigureOut">
              <a:rPr lang="en-IN" smtClean="0"/>
              <a:t>25-09-2023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EA4CE-8E44-4AF7-93D1-83930AFBD0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947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780E-4D54-5560-D512-D57CEDA26A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The Impact of Artificial Intelligence in the Music Industry</a:t>
            </a:r>
            <a:endParaRPr lang="en-IN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E015C-FB79-C37C-026A-4ABAF74D03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					Presented by:</a:t>
            </a:r>
          </a:p>
          <a:p>
            <a:r>
              <a:rPr lang="en-IN" dirty="0"/>
              <a:t>						Shreyas Achar M</a:t>
            </a:r>
          </a:p>
          <a:p>
            <a:r>
              <a:rPr lang="en-IN" dirty="0"/>
              <a:t>				Guide:</a:t>
            </a:r>
          </a:p>
          <a:p>
            <a:r>
              <a:rPr lang="en-IN" dirty="0"/>
              <a:t>						      Ms. Rashmi Naveen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954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600B8-E610-9F39-314E-07B5A4BA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28DB-7297-A9FD-62E8-2A64D041D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[1] N. Zhang, J. Yan, and J.-P. </a:t>
            </a:r>
            <a:r>
              <a:rPr lang="en-US" sz="1800" dirty="0" err="1"/>
              <a:t>Briot</a:t>
            </a:r>
            <a:r>
              <a:rPr lang="en-US" sz="1800" dirty="0"/>
              <a:t>, "Artificial Intelligence Techniques for Pop Music Creation: a Real Music Production Perspective,“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[2]OpenAI, "GPT-3: Language Models," OpenAI. [Online]. Available: https://openai.com/research/language-models/gpt-3.</a:t>
            </a:r>
            <a:endParaRPr lang="en-US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660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C57F-5ACF-0F3D-B0F3-98B3637A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4393"/>
            <a:ext cx="10515600" cy="1325563"/>
          </a:xfrm>
        </p:spPr>
        <p:txBody>
          <a:bodyPr>
            <a:normAutofit/>
          </a:bodyPr>
          <a:lstStyle/>
          <a:p>
            <a:r>
              <a:rPr lang="en-IN" sz="6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0755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swirly lines&#10;&#10;Description automatically generated with medium confidence">
            <a:extLst>
              <a:ext uri="{FF2B5EF4-FFF2-40B4-BE49-F238E27FC236}">
                <a16:creationId xmlns:a16="http://schemas.microsoft.com/office/drawing/2014/main" id="{C52AAF57-3A95-E596-FC62-D80BD51E5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79" y="0"/>
            <a:ext cx="495462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2BD124-5B8A-AF64-0960-159C873A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90753" cy="1325563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Söhne"/>
              </a:rPr>
              <a:t>Table of Contents</a:t>
            </a:r>
            <a:r>
              <a:rPr lang="en-IN" sz="3200" dirty="0"/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17C26-802B-824F-1578-3E94A36C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90753" cy="4351338"/>
          </a:xfrm>
        </p:spPr>
        <p:txBody>
          <a:bodyPr>
            <a:normAutofit/>
          </a:bodyPr>
          <a:lstStyle/>
          <a:p>
            <a:r>
              <a:rPr lang="en-IN" sz="1600" dirty="0"/>
              <a:t>Introduction</a:t>
            </a:r>
          </a:p>
          <a:p>
            <a:r>
              <a:rPr lang="en-IN" sz="1600" i="0" kern="1200" dirty="0">
                <a:solidFill>
                  <a:srgbClr val="D1D5DB"/>
                </a:solidFill>
                <a:effectLst/>
                <a:latin typeface="Söhne"/>
                <a:ea typeface="+mj-ea"/>
                <a:cs typeface="+mj-cs"/>
              </a:rPr>
              <a:t>AI in Music Production</a:t>
            </a:r>
            <a:endParaRPr lang="en-IN" sz="1600" dirty="0">
              <a:solidFill>
                <a:srgbClr val="D1D5DB"/>
              </a:solidFill>
              <a:latin typeface="Söhne"/>
              <a:ea typeface="+mj-ea"/>
              <a:cs typeface="+mj-cs"/>
            </a:endParaRPr>
          </a:p>
          <a:p>
            <a:r>
              <a:rPr lang="en-IN" sz="1600" i="0" kern="1200" dirty="0">
                <a:solidFill>
                  <a:srgbClr val="FFFFFF"/>
                </a:solidFill>
                <a:effectLst/>
                <a:latin typeface="Söhne"/>
                <a:ea typeface="+mj-ea"/>
                <a:cs typeface="+mj-cs"/>
              </a:rPr>
              <a:t>Realistic Text-to-Speech</a:t>
            </a:r>
            <a:endParaRPr lang="en-IN" sz="1600" i="0" kern="1200" dirty="0">
              <a:solidFill>
                <a:srgbClr val="D1D5DB"/>
              </a:solidFill>
              <a:effectLst/>
              <a:latin typeface="Söhne"/>
              <a:ea typeface="+mj-ea"/>
              <a:cs typeface="+mj-cs"/>
            </a:endParaRPr>
          </a:p>
          <a:p>
            <a:r>
              <a:rPr lang="en-IN" sz="1600" i="0" kern="1200" dirty="0">
                <a:solidFill>
                  <a:srgbClr val="FFFFFF"/>
                </a:solidFill>
                <a:effectLst/>
                <a:latin typeface="Söhne"/>
                <a:ea typeface="+mj-ea"/>
                <a:cs typeface="+mj-cs"/>
              </a:rPr>
              <a:t>Voice Preservation and Revival</a:t>
            </a:r>
            <a:endParaRPr lang="en-IN" sz="1600" dirty="0">
              <a:solidFill>
                <a:srgbClr val="D1D5DB"/>
              </a:solidFill>
              <a:latin typeface="Söhne"/>
              <a:ea typeface="+mj-ea"/>
              <a:cs typeface="+mj-cs"/>
            </a:endParaRPr>
          </a:p>
          <a:p>
            <a:r>
              <a:rPr lang="en-IN" sz="1600" i="0" kern="1200" dirty="0">
                <a:solidFill>
                  <a:srgbClr val="FFFFFF"/>
                </a:solidFill>
                <a:effectLst/>
                <a:latin typeface="Söhne"/>
                <a:ea typeface="+mj-ea"/>
                <a:cs typeface="+mj-cs"/>
              </a:rPr>
              <a:t>Challenges and Limitations</a:t>
            </a:r>
            <a:endParaRPr lang="en-IN" sz="1600" i="0" kern="1200" dirty="0">
              <a:solidFill>
                <a:srgbClr val="D1D5DB"/>
              </a:solidFill>
              <a:effectLst/>
              <a:latin typeface="Söhne"/>
              <a:ea typeface="+mj-ea"/>
              <a:cs typeface="+mj-cs"/>
            </a:endParaRPr>
          </a:p>
          <a:p>
            <a:r>
              <a:rPr lang="en-IN" sz="1600" kern="1200" dirty="0">
                <a:solidFill>
                  <a:srgbClr val="FFFFFF"/>
                </a:solidFill>
                <a:effectLst/>
                <a:latin typeface="Söhne"/>
                <a:ea typeface="+mj-ea"/>
                <a:cs typeface="+mj-cs"/>
              </a:rPr>
              <a:t>Future trends</a:t>
            </a:r>
            <a:endParaRPr lang="en-IN" sz="1600" dirty="0">
              <a:solidFill>
                <a:srgbClr val="D1D5DB"/>
              </a:solidFill>
              <a:latin typeface="Söhne"/>
              <a:ea typeface="+mj-ea"/>
              <a:cs typeface="+mj-cs"/>
            </a:endParaRPr>
          </a:p>
          <a:p>
            <a:r>
              <a:rPr lang="en-IN" sz="1600" kern="1200" dirty="0">
                <a:solidFill>
                  <a:srgbClr val="FFFFFF"/>
                </a:solidFill>
                <a:effectLst/>
                <a:latin typeface="Söhne"/>
                <a:ea typeface="+mj-ea"/>
                <a:cs typeface="+mj-cs"/>
              </a:rPr>
              <a:t>Conclusion</a:t>
            </a:r>
            <a:endParaRPr lang="en-IN" sz="1600" dirty="0">
              <a:solidFill>
                <a:srgbClr val="FFFFFF"/>
              </a:solidFill>
              <a:latin typeface="Söhne"/>
              <a:ea typeface="+mj-ea"/>
              <a:cs typeface="+mj-cs"/>
            </a:endParaRPr>
          </a:p>
          <a:p>
            <a:r>
              <a:rPr lang="en-IN" sz="1600" dirty="0">
                <a:solidFill>
                  <a:srgbClr val="FFFFFF"/>
                </a:solidFill>
                <a:latin typeface="Söhne"/>
                <a:ea typeface="+mj-ea"/>
                <a:cs typeface="+mj-cs"/>
              </a:rPr>
              <a:t>References</a:t>
            </a:r>
            <a:endParaRPr lang="en-IN" sz="1600" dirty="0"/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63483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usical note&#10;&#10;Description automatically generated">
            <a:extLst>
              <a:ext uri="{FF2B5EF4-FFF2-40B4-BE49-F238E27FC236}">
                <a16:creationId xmlns:a16="http://schemas.microsoft.com/office/drawing/2014/main" id="{B5A5421B-F32C-C60B-BC66-553A7DCE0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106" y="0"/>
            <a:ext cx="4944893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CE81D0-6A62-0CF4-DF1D-D78D9FD25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74850" cy="1325563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Söhne"/>
              </a:rPr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E04C59-CA8A-9BBF-4915-ED0D9E7F7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213"/>
            <a:ext cx="6174850" cy="4351338"/>
          </a:xfrm>
        </p:spPr>
        <p:txBody>
          <a:bodyPr>
            <a:normAutofit/>
          </a:bodyPr>
          <a:lstStyle/>
          <a:p>
            <a:pPr algn="l"/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Recent Surge in Computational Music Creation</a:t>
            </a:r>
          </a:p>
          <a:p>
            <a:pPr algn="l"/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Emergence of Music-Focused Generative Models</a:t>
            </a:r>
          </a:p>
          <a:p>
            <a:pPr algn="l"/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Unique Challenges in Music Generation</a:t>
            </a:r>
            <a:endParaRPr lang="en-US" sz="1800" dirty="0">
              <a:solidFill>
                <a:srgbClr val="D1D5DB"/>
              </a:solidFill>
              <a:latin typeface="Söhne"/>
            </a:endParaRPr>
          </a:p>
          <a:p>
            <a:pPr algn="l"/>
            <a:r>
              <a:rPr lang="en-IN" sz="1800" b="0" i="0" dirty="0">
                <a:solidFill>
                  <a:srgbClr val="D1D5DB"/>
                </a:solidFill>
                <a:effectLst/>
                <a:latin typeface="Söhne"/>
              </a:rPr>
              <a:t>Controllability and Interactivity Concerns</a:t>
            </a:r>
          </a:p>
          <a:p>
            <a:pPr algn="l"/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Identifying challenges and future directions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73059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swirly lines&#10;&#10;Description automatically generated with medium confidence">
            <a:extLst>
              <a:ext uri="{FF2B5EF4-FFF2-40B4-BE49-F238E27FC236}">
                <a16:creationId xmlns:a16="http://schemas.microsoft.com/office/drawing/2014/main" id="{B2111F04-9AF8-92B1-D8F1-E40E0AEE8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79" y="0"/>
            <a:ext cx="495462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563BD5-2214-5ADF-85A6-67B1850F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96555" cy="1325563"/>
          </a:xfrm>
        </p:spPr>
        <p:txBody>
          <a:bodyPr>
            <a:normAutofit/>
          </a:bodyPr>
          <a:lstStyle/>
          <a:p>
            <a:r>
              <a:rPr lang="en-IN" sz="2400" b="1" i="0" dirty="0">
                <a:solidFill>
                  <a:srgbClr val="D1D5DB"/>
                </a:solidFill>
                <a:effectLst/>
                <a:latin typeface="Söhne"/>
              </a:rPr>
              <a:t>AI in Music Production</a:t>
            </a:r>
            <a:r>
              <a:rPr lang="en-IN" sz="2400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BF768-864F-9804-05D7-6BB60EA8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6555" cy="4351338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AI algorithms analyze existing music data to create melodies, chord progressions, and harmonies that align with a given style or mood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Mixing and mastering are critical stages in music production to achieve the desired audio quality. AI-powered tools can automate and improve these processes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AI tools can analyze the components of a music track, including vocals, instruments, and beats, and provide real-time editing capabilities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Musicians and producers can harness AI to create entirely new sonic textures and experiment with novel sounds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921838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wirly lines&#10;&#10;Description automatically generated">
            <a:extLst>
              <a:ext uri="{FF2B5EF4-FFF2-40B4-BE49-F238E27FC236}">
                <a16:creationId xmlns:a16="http://schemas.microsoft.com/office/drawing/2014/main" id="{A9713D6B-33BE-49F8-DFDD-482AE134C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64" y="0"/>
            <a:ext cx="555773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9351B-F8F5-0428-C260-086C9C11F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5623" cy="1325563"/>
          </a:xfrm>
        </p:spPr>
        <p:txBody>
          <a:bodyPr>
            <a:normAutofit/>
          </a:bodyPr>
          <a:lstStyle/>
          <a:p>
            <a:r>
              <a:rPr lang="en-IN" sz="2400" b="1" i="0" dirty="0">
                <a:effectLst/>
                <a:latin typeface="Söhne"/>
              </a:rPr>
              <a:t>Realistic Text-to-Speech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B6F2-ECF6-0E8B-A538-3D4E6B4F1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5623" cy="4351338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Realistic TTS models are trained on extensive datasets of human singing, capturing the pitch, tone, and expression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These models use neural networks and deep learning techniques to mimic the human voice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Some Realistic TTS systems enable voice cloning, allowing artists to replicate their own voices or the voices of others 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Realistic TTS technology supports multiple languages and accents, expanding its global appeal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18343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swirls of light&#10;&#10;Description automatically generated">
            <a:extLst>
              <a:ext uri="{FF2B5EF4-FFF2-40B4-BE49-F238E27FC236}">
                <a16:creationId xmlns:a16="http://schemas.microsoft.com/office/drawing/2014/main" id="{34464038-6DA1-8738-EDC6-7283B395C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64" y="0"/>
            <a:ext cx="55577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A9D6BC-E528-DD6C-D7C4-D8B399D6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7735" cy="1325563"/>
          </a:xfrm>
        </p:spPr>
        <p:txBody>
          <a:bodyPr>
            <a:normAutofit/>
          </a:bodyPr>
          <a:lstStyle/>
          <a:p>
            <a:r>
              <a:rPr lang="en-IN" sz="2400" b="1" i="0" dirty="0">
                <a:effectLst/>
                <a:latin typeface="Söhne"/>
              </a:rPr>
              <a:t>Voice Preservation and Revival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FCD71-F84B-61FC-1260-254FCCE27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7735" cy="4351338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The process often starts with the extensive recording of an artist's voice during their lifetime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Artificial intelligence, particularly deep learning models, is used to analyze and understand the unique characteristics of an artist's voice. This includes factors like pitch, tone, vibrato, and phrasing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AI can generate a highly accurate digital representation of the artist's voice, essentially creating a virtual vocal model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Voice preservation allows for the creation of new music, interviews, or spoken content featuring the artist's voice, even after their passing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09311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9DF8-5423-7CD7-28F1-9FE26FE3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IN" sz="2400" b="1" i="0" dirty="0">
                <a:effectLst/>
                <a:latin typeface="Söhne"/>
              </a:rPr>
              <a:t>Challenges and Limitations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7A7CF-28DF-FC7D-012C-C4723333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AI-generated music may lack the depth of human creativity and emotional expression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AI lacks a deep understanding of emotions and context, making it challenging to create music that resonates emotionally with listeners</a:t>
            </a:r>
            <a:endParaRPr lang="en-US" sz="1600" dirty="0">
              <a:solidFill>
                <a:srgbClr val="D1D5DB"/>
              </a:solidFill>
              <a:latin typeface="Söhne"/>
            </a:endParaRP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While AI can streamline processes, it may reduce opportunities for human musicians, composers, and audio engineers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Current copyright laws and frameworks may not fully address the unique issues arising from AI-created content</a:t>
            </a:r>
          </a:p>
        </p:txBody>
      </p:sp>
      <p:pic>
        <p:nvPicPr>
          <p:cNvPr id="4" name="Picture 3" descr="A close up of a musical note&#10;&#10;Description automatically generated">
            <a:extLst>
              <a:ext uri="{FF2B5EF4-FFF2-40B4-BE49-F238E27FC236}">
                <a16:creationId xmlns:a16="http://schemas.microsoft.com/office/drawing/2014/main" id="{F40535E6-CFAB-446A-D564-16C86F051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106" y="0"/>
            <a:ext cx="4944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2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9D432-91C7-5EFC-62BC-440DFF4D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Söhne"/>
              </a:rPr>
              <a:t>Future trends: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F1570-4CDE-A25C-6F7A-059DE1CB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Musicians will collaborate with AI systems in real-time during live performances or studio sessions, blurring the lines between human and AI creativity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The creation of AI-generated virtual artists that can compose music, perform, and even interact with audiences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AI-powered music creation tools will continue to evolve, making it easier for musicians and producers to generate music, write lyrics, and experiment with new sounds</a:t>
            </a:r>
          </a:p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Music streaming platforms will increasingly use AI to provide highly personalized playlists and recommendations</a:t>
            </a:r>
            <a:endParaRPr lang="en-IN" sz="1600" dirty="0"/>
          </a:p>
        </p:txBody>
      </p:sp>
      <p:pic>
        <p:nvPicPr>
          <p:cNvPr id="4" name="Picture 3" descr="A colorful swirly lines&#10;&#10;Description automatically generated">
            <a:extLst>
              <a:ext uri="{FF2B5EF4-FFF2-40B4-BE49-F238E27FC236}">
                <a16:creationId xmlns:a16="http://schemas.microsoft.com/office/drawing/2014/main" id="{66D72C01-8F80-BD6D-8082-AA8CD9AF3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64" y="0"/>
            <a:ext cx="5557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8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DDB5-76D0-FB8D-D83B-C1C90F390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Söhne"/>
              </a:rPr>
              <a:t>Conclusion</a:t>
            </a:r>
            <a:r>
              <a:rPr lang="en-IN" sz="2400" dirty="0">
                <a:latin typeface="Söhne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36D01-CC8C-DEE2-8562-5FB0CC0A3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Artificial intelligence is a powerful tool that amplifies creativity and innovation in the music industry, offering musicians and professionals new avenues for music composition, production, and performance</a:t>
            </a:r>
            <a:r>
              <a:rPr lang="en-US" sz="1600" dirty="0">
                <a:solidFill>
                  <a:srgbClr val="D1D5DB"/>
                </a:solidFill>
                <a:latin typeface="Söhne"/>
              </a:rPr>
              <a:t>. 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As we embrace AI's potential, it's essential to strike a harmonious balance between human artistry and AI capabilities to ensure that music remains a timeless source of inspiration and connection for generations to come.</a:t>
            </a:r>
            <a:endParaRPr lang="en-IN" sz="1600" dirty="0"/>
          </a:p>
        </p:txBody>
      </p:sp>
      <p:pic>
        <p:nvPicPr>
          <p:cNvPr id="4" name="Picture 3" descr="A colorful swirls of light&#10;&#10;Description automatically generated">
            <a:extLst>
              <a:ext uri="{FF2B5EF4-FFF2-40B4-BE49-F238E27FC236}">
                <a16:creationId xmlns:a16="http://schemas.microsoft.com/office/drawing/2014/main" id="{D702DA41-4B7E-6B4D-0006-450FD2830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264" y="0"/>
            <a:ext cx="5557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3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553</TotalTime>
  <Words>643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The Impact of Artificial Intelligence in the Music Industry</vt:lpstr>
      <vt:lpstr>Table of Contents:</vt:lpstr>
      <vt:lpstr>Introduction</vt:lpstr>
      <vt:lpstr>AI in Music Production:</vt:lpstr>
      <vt:lpstr>Realistic Text-to-Speech</vt:lpstr>
      <vt:lpstr>Voice Preservation and Revival</vt:lpstr>
      <vt:lpstr>Challenges and Limitations</vt:lpstr>
      <vt:lpstr>Future trends:</vt:lpstr>
      <vt:lpstr>Conclusion:</vt:lpstr>
      <vt:lpstr>References: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shreyas Achar</dc:creator>
  <cp:lastModifiedBy>shreyas Achar</cp:lastModifiedBy>
  <cp:revision>15</cp:revision>
  <dcterms:created xsi:type="dcterms:W3CDTF">2023-09-22T15:24:47Z</dcterms:created>
  <dcterms:modified xsi:type="dcterms:W3CDTF">2023-09-25T07:24:53Z</dcterms:modified>
</cp:coreProperties>
</file>